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7" r:id="rId2"/>
    <p:sldId id="256" r:id="rId3"/>
    <p:sldId id="258" r:id="rId4"/>
    <p:sldId id="270" r:id="rId5"/>
    <p:sldId id="260" r:id="rId6"/>
    <p:sldId id="261" r:id="rId7"/>
    <p:sldId id="269" r:id="rId8"/>
    <p:sldId id="271" r:id="rId9"/>
    <p:sldId id="274" r:id="rId10"/>
    <p:sldId id="257" r:id="rId11"/>
    <p:sldId id="275" r:id="rId12"/>
    <p:sldId id="265" r:id="rId13"/>
    <p:sldId id="272" r:id="rId14"/>
    <p:sldId id="266" r:id="rId15"/>
    <p:sldId id="267" r:id="rId16"/>
    <p:sldId id="268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2655" autoAdjust="0"/>
  </p:normalViewPr>
  <p:slideViewPr>
    <p:cSldViewPr snapToGrid="0">
      <p:cViewPr varScale="1">
        <p:scale>
          <a:sx n="69" d="100"/>
          <a:sy n="69" d="100"/>
        </p:scale>
        <p:origin x="13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664CF-F938-4810-8293-8511A2DF3750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E9E94-8467-46FE-BE14-036185C21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45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চিত্রে</a:t>
            </a:r>
            <a:r>
              <a:rPr lang="bn-BD" baseline="0" dirty="0" smtClean="0"/>
              <a:t> কি দেখত পাচ্ছ ? কি কি পাখি দেখতে পাচ্ছ 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50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ক্লিক করে সঠিক</a:t>
            </a:r>
            <a:r>
              <a:rPr lang="bn-BD" baseline="0" dirty="0" smtClean="0"/>
              <a:t> উত্তর বাছুন ।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32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বাড়ির কাজটি খাতায় লিখে নিতে বলবো । 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59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কন্টেন্টি তৈরিতে</a:t>
            </a:r>
            <a:r>
              <a:rPr lang="bn-BD" baseline="0" dirty="0" smtClean="0"/>
              <a:t> আদর্শমান  ( কারিকুলাম ডকুমেন্ট,পাঠ্যপুস্তক ,ট্রেনিং-এ লব্দ জ্ঞান ও দক্ষতা ) বজায় রাখার আপ্রাণ প্রচেষ্টা ছিল । তবুও আপনি মনে করলে প্রয়োজনে আরো পরিবর্তন পরিমার্জন বা সংশধন করতে পাতরেন 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01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 জাতীয় সম্ভাব্য প্রশ্নের</a:t>
            </a:r>
            <a:r>
              <a:rPr lang="bn-BD" baseline="0" dirty="0" smtClean="0"/>
              <a:t> মাধ্যমে ধারণা দিতে হবে কেন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সদৃশ ও বিসদৃশ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পদ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জানা প্রয়োজন । প্রয়োজনে প্রশ্ন পরিবর্তন করা যেতে পারে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3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মুখে উচ্চারণ করে বোর্ডে শিরোনামটি লিখবো ।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16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বক্স ১ এর</a:t>
            </a:r>
            <a:r>
              <a:rPr lang="bn-BD" baseline="0" dirty="0" smtClean="0"/>
              <a:t> চিত্রগুলো কিসের ? </a:t>
            </a:r>
            <a:r>
              <a:rPr lang="bn-BD" dirty="0" smtClean="0"/>
              <a:t>বক্স ২ এর</a:t>
            </a:r>
            <a:r>
              <a:rPr lang="bn-BD" baseline="0" dirty="0" smtClean="0"/>
              <a:t> চিত্রগুলো কিসের ? </a:t>
            </a:r>
            <a:r>
              <a:rPr lang="bn-BD" dirty="0" smtClean="0"/>
              <a:t>বক্স ১ এর</a:t>
            </a:r>
            <a:r>
              <a:rPr lang="bn-BD" baseline="0" dirty="0" smtClean="0"/>
              <a:t> চিত্রগুলোর কি নাম দেওয়া যেতে পারে ? </a:t>
            </a:r>
            <a:r>
              <a:rPr lang="bn-BD" dirty="0" smtClean="0"/>
              <a:t>বক্স ২ এর</a:t>
            </a:r>
            <a:r>
              <a:rPr lang="bn-BD" baseline="0" dirty="0" smtClean="0"/>
              <a:t> চিত্রগুলোর কি নাম দেওয়া যেতে পারে 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30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30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সদৃশ ও বিসদৃশ রাশি হওয়ার কয়েকটি ক্যাটাগরি আছে,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উদাহরণ গুলো দিয়ে ধারণা দেওয়া যেতে পারে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67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১ম ,</a:t>
            </a:r>
            <a:r>
              <a:rPr lang="bn-BD" baseline="0" dirty="0" smtClean="0"/>
              <a:t>২য় ও ৩য়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সদৃশ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পদগুলো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চিহ্নসহ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baseline="0" dirty="0" smtClean="0"/>
              <a:t>। এবার সদৃশ পদগুলি  যোগকর ।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44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বোর্ডের</a:t>
            </a:r>
            <a:r>
              <a:rPr lang="bn-BD" baseline="0" dirty="0" smtClean="0"/>
              <a:t> কাজ হিসাবে কাজটি করে পরবর্তীতে দলীয় কাজ দেওয়া যেতে </a:t>
            </a:r>
            <a:r>
              <a:rPr lang="bn-BD" baseline="0" smtClean="0"/>
              <a:t>পারে । কাজটি শিক্ষক নিজে অথবা শিক্ষার্থী দ্বারা করা পারে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25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4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EE4755-BE3D-48DE-A3C9-2AC17505731E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B96847-A0BD-4A69-99F2-F08B963D1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5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EE4755-BE3D-48DE-A3C9-2AC17505731E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B96847-A0BD-4A69-99F2-F08B963D1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66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EE4755-BE3D-48DE-A3C9-2AC17505731E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B96847-A0BD-4A69-99F2-F08B963D1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6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EE4755-BE3D-48DE-A3C9-2AC17505731E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B96847-A0BD-4A69-99F2-F08B963D1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4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EE4755-BE3D-48DE-A3C9-2AC17505731E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B96847-A0BD-4A69-99F2-F08B963D1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5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EE4755-BE3D-48DE-A3C9-2AC17505731E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B96847-A0BD-4A69-99F2-F08B963D1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5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EE4755-BE3D-48DE-A3C9-2AC17505731E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B96847-A0BD-4A69-99F2-F08B963D1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46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EE4755-BE3D-48DE-A3C9-2AC17505731E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B96847-A0BD-4A69-99F2-F08B963D1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5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EE4755-BE3D-48DE-A3C9-2AC17505731E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B96847-A0BD-4A69-99F2-F08B963D1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EE4755-BE3D-48DE-A3C9-2AC17505731E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B96847-A0BD-4A69-99F2-F08B963D1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42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EE4755-BE3D-48DE-A3C9-2AC17505731E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B96847-A0BD-4A69-99F2-F08B963D1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7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997"/>
            </a:avLst>
          </a:prstGeom>
          <a:solidFill>
            <a:schemeClr val="accent2">
              <a:lumMod val="60000"/>
              <a:lumOff val="40000"/>
              <a:alpha val="45000"/>
            </a:schemeClr>
          </a:solidFill>
          <a:ln w="92075" cap="rnd" cmpd="thickThin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0312"/>
            <a:ext cx="384302" cy="377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698" y="6480313"/>
            <a:ext cx="384302" cy="37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3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4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371600"/>
            <a:ext cx="7870371" cy="458587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 স্লাইডটি সম্মানিত শিক্ষকবৃন্দের জন্য  </a:t>
            </a:r>
          </a:p>
          <a:p>
            <a:pPr algn="just"/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 হাইড করে রাখা হয়েছে ।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F5</a:t>
            </a:r>
            <a:r>
              <a:rPr lang="bn-BD" sz="2800" dirty="0" smtClean="0">
                <a:latin typeface="Times New Roman" panose="02020603050405020304" pitchFamily="18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চেপে</a:t>
            </a:r>
            <a:r>
              <a:rPr lang="bn-BD" sz="2800" dirty="0" smtClean="0">
                <a:latin typeface="Times New Roman" panose="02020603050405020304" pitchFamily="18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শুরু করলে  হাইড স্লাইডগুলো দেখা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যাবে না । এই পাঠটি শ্রেণিকক্ষে উপস্থাপনের সময় প্রয়োজনীয় পরামর্শ  স্লাইড নোটে দেওয়া আছে । শ্রেণিতে কনটেন্টটি দ্বারা পাঠ উপস্থাপনের পূর্বে পাঠ্য বইয়ের নির্ধারিত পাঠের সাথে মিলিয়ে নিতে এবং কাজের/সমস্যার সমাধান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 উপস্থাপনের আগে তৈরি করে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নিতে সবিনয় অনুরোধ করা হলো  । </a:t>
            </a:r>
            <a:r>
              <a:rPr lang="bn-BD" sz="2800" dirty="0" smtClean="0"/>
              <a:t>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72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rgbClr val="00B0F0"/>
            </a:gs>
            <a:gs pos="75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579677" y="1655175"/>
            <a:ext cx="3858348" cy="537570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u="sng" dirty="0">
              <a:ln w="0">
                <a:solidFill>
                  <a:srgbClr val="C00000"/>
                </a:solidFill>
              </a:ln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048040" y="363072"/>
            <a:ext cx="4921623" cy="5513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8833" y="3471092"/>
            <a:ext cx="6360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 ৫টি সদৃশ  ও ৫টি  বিসদৃশ রাশি নিজ নিজ খাতায় লিখ ।  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26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7960" y="1308446"/>
            <a:ext cx="767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1544" y="1329656"/>
            <a:ext cx="1154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+3b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9898" y="1345048"/>
            <a:ext cx="1110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-5c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77150" y="1411287"/>
            <a:ext cx="1203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+7d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1524" y="1329656"/>
            <a:ext cx="265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04864" y="1438864"/>
            <a:ext cx="881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7c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05312" y="1408710"/>
            <a:ext cx="101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-2a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78963" y="1429377"/>
            <a:ext cx="1049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-3d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80231" y="1391212"/>
            <a:ext cx="1044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-5b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60038" y="1328172"/>
            <a:ext cx="265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71218" y="2141653"/>
            <a:ext cx="874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6b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79185" y="2151540"/>
            <a:ext cx="982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-3c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19496" y="2197740"/>
            <a:ext cx="1205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+4a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24808" y="2168042"/>
            <a:ext cx="713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9481" y="1330989"/>
            <a:ext cx="823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44228" y="1302997"/>
            <a:ext cx="1165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+3b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31616" y="1337045"/>
            <a:ext cx="1076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-5c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477873" y="1420506"/>
            <a:ext cx="12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+7d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01348" y="1411539"/>
            <a:ext cx="1059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-2a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78963" y="1420505"/>
            <a:ext cx="1048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-3d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779202" y="1391212"/>
            <a:ext cx="974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-5b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66621" y="2136834"/>
            <a:ext cx="1159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+6b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964908" y="2156261"/>
            <a:ext cx="1056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-3c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017272" y="2170621"/>
            <a:ext cx="780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29919" y="2197740"/>
            <a:ext cx="1284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+4a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959970" y="1430122"/>
            <a:ext cx="1190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+7c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138558" y="270756"/>
            <a:ext cx="2844063" cy="953272"/>
          </a:xfrm>
          <a:prstGeom prst="rect">
            <a:avLst/>
          </a:prstGeom>
        </p:spPr>
        <p:txBody>
          <a:bodyPr wrap="none">
            <a:prstTxWarp prst="textWave4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2254935" y="5679831"/>
            <a:ext cx="5363308" cy="1230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2611518" y="5721310"/>
            <a:ext cx="1138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+4a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960308" y="5755730"/>
            <a:ext cx="1063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+4b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023992" y="5724953"/>
            <a:ext cx="721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001348" y="5786509"/>
            <a:ext cx="1022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+3d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0.25 0.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0.25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25 0.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9259E-6 L 0.25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-0.01598 0.3567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1782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-0.33959 0.3620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79" y="1810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-0.11736 0.3451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8" y="1724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-0.41597 0.3668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99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0.33403 0.3835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1" y="1916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5.55112E-17 L 0.32361 0.3761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1" y="1879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01857 0.3701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1849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22188 0.3715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6" grpId="0"/>
      <p:bldP spid="46" grpId="1"/>
      <p:bldP spid="49" grpId="0"/>
      <p:bldP spid="49" grpId="1"/>
      <p:bldP spid="52" grpId="0"/>
      <p:bldP spid="52" grpId="1"/>
      <p:bldP spid="55" grpId="0"/>
      <p:bldP spid="55" grpId="1"/>
      <p:bldP spid="58" grpId="0"/>
      <p:bldP spid="58" grpId="1"/>
      <p:bldP spid="61" grpId="0"/>
      <p:bldP spid="61" grpId="1"/>
      <p:bldP spid="64" grpId="0"/>
      <p:bldP spid="64" grpId="1"/>
      <p:bldP spid="67" grpId="0"/>
      <p:bldP spid="67" grpId="1"/>
      <p:bldP spid="70" grpId="0"/>
      <p:bldP spid="70" grpId="1"/>
      <p:bldP spid="73" grpId="0"/>
      <p:bldP spid="73" grpId="1"/>
      <p:bldP spid="89" grpId="0"/>
      <p:bldP spid="89" grpId="1"/>
      <p:bldP spid="95" grpId="0"/>
      <p:bldP spid="98" grpId="0"/>
      <p:bldP spid="101" grpId="0"/>
      <p:bldP spid="1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95058" y="879052"/>
            <a:ext cx="1770319" cy="784982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-602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48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7614" y="2823942"/>
                <a:ext cx="8765709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িচের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গুলোর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সদৃশ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পদগুলো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তাদের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স্ব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স্ব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চিহ্নসহ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</a:t>
                </a:r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লিখ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এবং যোগ কর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; </a:t>
                </a:r>
                <a:endPara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i)  2a+3b, 3a+5b, 5a+6b 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bn-B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ii)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+3xy - 2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14" y="2823942"/>
                <a:ext cx="8765709" cy="2554545"/>
              </a:xfrm>
              <a:prstGeom prst="rect">
                <a:avLst/>
              </a:prstGeom>
              <a:blipFill rotWithShape="0">
                <a:blip r:embed="rId3"/>
                <a:stretch>
                  <a:fillRect l="-1808" t="-3103" b="-6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7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0301" y="2699157"/>
                <a:ext cx="8260926" cy="1119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sup>
                    </m:sSup>
                  </m:oMath>
                </a14:m>
                <a:r>
                  <a:rPr lang="bn-B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তিনটি 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বীজগণিতীয় রাশি হলে , </a:t>
                </a:r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01" y="2699157"/>
                <a:ext cx="8260926" cy="1119409"/>
              </a:xfrm>
              <a:prstGeom prst="rect">
                <a:avLst/>
              </a:prstGeom>
              <a:blipFill rotWithShape="0">
                <a:blip r:embed="rId3"/>
                <a:stretch>
                  <a:fillRect l="-1919" t="-12568" b="-13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26091" y="4148271"/>
            <a:ext cx="5553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1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ও ৩য় রাশির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6091" y="5022023"/>
            <a:ext cx="8615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রাশিগুলো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যোগফ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 নির্ণয় করে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= 1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এবং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y=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6840" y="774282"/>
            <a:ext cx="3433637" cy="10523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DoubleWave1">
              <a:avLst>
                <a:gd name="adj1" fmla="val 12500"/>
                <a:gd name="adj2" fmla="val 1234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800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u="sng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25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40089" y="2162141"/>
                <a:ext cx="7532447" cy="1283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dirty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১। 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+3xy - 2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রাশিটির ২য় পদের সদৃশ</a:t>
                </a:r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পদ </a:t>
                </a:r>
              </a:p>
              <a:p>
                <a:pPr lvl="0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3600" dirty="0" err="1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</a:t>
                </a:r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কোনটি</a:t>
                </a:r>
                <a:r>
                  <a:rPr lang="en-US" sz="3600" dirty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?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089" y="2162141"/>
                <a:ext cx="7532447" cy="1283428"/>
              </a:xfrm>
              <a:prstGeom prst="rect">
                <a:avLst/>
              </a:prstGeom>
              <a:blipFill rotWithShape="0">
                <a:blip r:embed="rId3"/>
                <a:stretch>
                  <a:fillRect l="-3074" t="-13333" r="-1618" b="-1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930401" y="838786"/>
            <a:ext cx="3390772" cy="71317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7200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164976" y="228602"/>
            <a:ext cx="4921623" cy="61018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191933" y="4070782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1933" y="5356719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 2p+1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2191933" y="4070781"/>
                <a:ext cx="2686050" cy="871537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933" y="4070781"/>
                <a:ext cx="2686050" cy="871537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5823581" y="5356718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2191933" y="5356718"/>
                <a:ext cx="2686050" cy="871537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933" y="5356718"/>
                <a:ext cx="2686050" cy="871537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/>
              <p:cNvSpPr/>
              <p:nvPr/>
            </p:nvSpPr>
            <p:spPr>
              <a:xfrm>
                <a:off x="5823581" y="4070780"/>
                <a:ext cx="2686050" cy="871537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Rounded 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581" y="4070780"/>
                <a:ext cx="2686050" cy="871537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936664" y="2435080"/>
            <a:ext cx="7617791" cy="5909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২ 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। </a:t>
            </a:r>
            <a:r>
              <a:rPr lang="en-US" sz="36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a+b-c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ও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c+b-a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এর যোগফল </a:t>
            </a:r>
            <a:r>
              <a:rPr lang="en-US" sz="36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68405" y="5379414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2abc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09863" y="4102159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2a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09863" y="5356718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গ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68405" y="4085656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খ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2b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15638" y="2082835"/>
                <a:ext cx="7859841" cy="12954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lvl="0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৩।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+a-2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+2-2a </a:t>
                </a:r>
                <a:r>
                  <a:rPr lang="bn-BD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এবং </a:t>
                </a:r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a-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এর </a:t>
                </a:r>
                <a:r>
                  <a:rPr lang="bn-BD" sz="3600" dirty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যোগফল </a:t>
                </a:r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   </a:t>
                </a:r>
              </a:p>
              <a:p>
                <a:pPr lvl="0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dirty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    </a:t>
                </a:r>
                <a:r>
                  <a:rPr lang="en-US" sz="3600" dirty="0" err="1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</a:t>
                </a:r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কোনটি</a:t>
                </a:r>
                <a:r>
                  <a:rPr lang="en-US" sz="3600" dirty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endParaRPr lang="en-US" sz="36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38" y="2082835"/>
                <a:ext cx="7859841" cy="1295419"/>
              </a:xfrm>
              <a:prstGeom prst="rect">
                <a:avLst/>
              </a:prstGeom>
              <a:blipFill rotWithShape="0">
                <a:blip r:embed="rId8"/>
                <a:stretch>
                  <a:fillRect l="-2870" t="-19340" r="-310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5845993" y="5348037"/>
                <a:ext cx="2686050" cy="871537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ঘ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993" y="5348037"/>
                <a:ext cx="2686050" cy="871537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>
          <a:xfrm>
            <a:off x="2176031" y="4102157"/>
            <a:ext cx="2719882" cy="84630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ক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4a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2191932" y="5356717"/>
                <a:ext cx="2686050" cy="871537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গ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932" y="5356717"/>
                <a:ext cx="2686050" cy="871537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5868405" y="4093476"/>
                <a:ext cx="2686050" cy="869410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খ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+4a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405" y="4093476"/>
                <a:ext cx="2686050" cy="869410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812695" y="2076694"/>
            <a:ext cx="771934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সদৃশ ও বিসদৃশ পদের কয়েকটি বীজগণিতীয় রাশি তৈরি কর ।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27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9" grpId="0" animBg="1"/>
      <p:bldP spid="10" grpId="0" animBg="1"/>
      <p:bldP spid="10" grpId="1" animBg="1"/>
      <p:bldP spid="11" grpId="0" animBg="1"/>
      <p:bldP spid="26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6" grpId="2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0" grpId="2" animBg="1"/>
      <p:bldP spid="21" grpId="0" animBg="1"/>
      <p:bldP spid="21" grpId="1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2004" y="932915"/>
            <a:ext cx="4208930" cy="7076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DoubleWave1">
              <a:avLst>
                <a:gd name="adj1" fmla="val 12500"/>
                <a:gd name="adj2" fmla="val -5073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000" b="1" u="sng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6000" b="1" u="sng" dirty="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BD" sz="6000" b="1" u="sng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কা</a:t>
            </a:r>
            <a:r>
              <a:rPr lang="bn-BD" sz="6000" b="1" u="sng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b="1" u="sng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245658" y="322731"/>
            <a:ext cx="4921623" cy="610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444" y="2888474"/>
            <a:ext cx="6956615" cy="219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3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3" y="375560"/>
            <a:ext cx="8294538" cy="6078958"/>
          </a:xfrm>
          <a:prstGeom prst="rect">
            <a:avLst/>
          </a:prstGeom>
          <a:solidFill>
            <a:schemeClr val="tx1">
              <a:alpha val="23000"/>
            </a:schemeClr>
          </a:solidFill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846051" y="793376"/>
            <a:ext cx="5467642" cy="1492625"/>
          </a:xfrm>
          <a:prstGeom prst="rect">
            <a:avLst/>
          </a:prstGeom>
        </p:spPr>
        <p:txBody>
          <a:bodyPr numCol="1">
            <a:prstTxWarp prst="textDoubleWave1">
              <a:avLst>
                <a:gd name="adj1" fmla="val 12500"/>
                <a:gd name="adj2" fmla="val 351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>
                  <a:solidFill>
                    <a:srgbClr val="3366CC"/>
                  </a:solidFill>
                </a:ln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71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4600" y="123133"/>
            <a:ext cx="4724400" cy="1477714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7" y="3414666"/>
            <a:ext cx="8763000" cy="1077218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7" y="4724400"/>
            <a:ext cx="8763000" cy="1569660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রায়হানা তসলিম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সহযোগী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টিটিসি,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 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আহসানুল আলম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অধ্যাপক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টিটিসি,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 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রাজিয়া বেগম , প্রভাষক,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টিটিসি,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 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7" y="1909289"/>
            <a:ext cx="8763000" cy="1200329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65103" y="610431"/>
            <a:ext cx="5560661" cy="1854519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7200" b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7200" b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20" y="2915729"/>
            <a:ext cx="7055111" cy="30982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9450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000">
              <a:srgbClr val="00B0F0"/>
            </a:gs>
            <a:gs pos="71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2" y="3988526"/>
            <a:ext cx="1569083" cy="151803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647363" y="2092148"/>
            <a:ext cx="0" cy="3768436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630" y="2897831"/>
            <a:ext cx="0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418097" y="2897831"/>
            <a:ext cx="27708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97673" y="2833684"/>
            <a:ext cx="4160677" cy="646331"/>
          </a:xfrm>
          <a:prstGeom prst="rect">
            <a:avLst/>
          </a:prstGeom>
          <a:noFill/>
          <a:effectLst>
            <a:glow rad="723900">
              <a:srgbClr val="66FFFF">
                <a:alpha val="53000"/>
              </a:srgbClr>
            </a:glow>
            <a:outerShdw blurRad="266700" dist="50800" dir="5400000" algn="ctr" rotWithShape="0">
              <a:schemeClr val="accent4">
                <a:lumMod val="60000"/>
                <a:lumOff val="40000"/>
                <a:alpha val="56000"/>
              </a:schemeClr>
            </a:outerShdw>
            <a:reflection stA="98000" endPos="28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লিয়াকত আলী (</a:t>
            </a:r>
            <a:r>
              <a:rPr lang="bn-BD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লিটন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7236" y="3403751"/>
            <a:ext cx="3226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(গণিত ) 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1997538" y="398724"/>
            <a:ext cx="4921623" cy="604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895" y="1411940"/>
            <a:ext cx="1488997" cy="14858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65712" y="2995049"/>
            <a:ext cx="3243077" cy="16201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৬ষ্ঠ-শ্রেণি</a:t>
            </a:r>
          </a:p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অধ্যায়-4</a:t>
            </a:r>
          </a:p>
          <a:p>
            <a:pPr algn="ctr"/>
            <a:r>
              <a:rPr lang="en-US" sz="1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অনুশীলনী-4.</a:t>
            </a:r>
            <a:r>
              <a:rPr lang="bn-BD" sz="1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4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47" y="1183937"/>
            <a:ext cx="1558623" cy="1698435"/>
          </a:xfrm>
          <a:prstGeom prst="roundRect">
            <a:avLst>
              <a:gd name="adj" fmla="val 20142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1048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rgbClr val="00B0F0"/>
            </a:gs>
            <a:gs pos="76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29" y="389966"/>
            <a:ext cx="5822061" cy="2958352"/>
          </a:xfrm>
          <a:prstGeom prst="rect">
            <a:avLst/>
          </a:prstGeom>
          <a:ln w="76200" cmpd="thinThick">
            <a:solidFill>
              <a:srgbClr val="C00000">
                <a:alpha val="45000"/>
              </a:srgb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75" y="3711389"/>
            <a:ext cx="5806767" cy="2823882"/>
          </a:xfrm>
          <a:prstGeom prst="rect">
            <a:avLst/>
          </a:prstGeom>
          <a:ln w="76200" cmpd="thinThick">
            <a:solidFill>
              <a:srgbClr val="00B0F0">
                <a:alpha val="73000"/>
              </a:srgbClr>
            </a:solidFill>
          </a:ln>
        </p:spPr>
      </p:pic>
      <p:sp>
        <p:nvSpPr>
          <p:cNvPr id="4" name="Oval 3"/>
          <p:cNvSpPr/>
          <p:nvPr/>
        </p:nvSpPr>
        <p:spPr>
          <a:xfrm>
            <a:off x="6324248" y="1062319"/>
            <a:ext cx="685800" cy="8068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324248" y="4592127"/>
            <a:ext cx="685800" cy="8068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39353" y="2154636"/>
            <a:ext cx="1705709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 ‘ক’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চিত্র ‘খ’ এর পাখিগুলোর মধ্যে মিল ও অমিল খুজে বের কর ।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000">
              <a:srgbClr val="00B0F0">
                <a:alpha val="39000"/>
              </a:srgbClr>
            </a:gs>
            <a:gs pos="62000">
              <a:schemeClr val="bg1">
                <a:alpha val="97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7965" y="2220072"/>
            <a:ext cx="7096716" cy="2236076"/>
          </a:xfrm>
          <a:prstGeom prst="rect">
            <a:avLst/>
          </a:prstGeom>
        </p:spPr>
        <p:txBody>
          <a:bodyPr wrap="square">
            <a:prstTxWarp prst="textWave2">
              <a:avLst>
                <a:gd name="adj1" fmla="val 20000"/>
                <a:gd name="adj2" fmla="val -20"/>
              </a:avLst>
            </a:prstTxWarp>
            <a:spAutoFit/>
          </a:bodyPr>
          <a:lstStyle/>
          <a:p>
            <a:pPr algn="ctr"/>
            <a:r>
              <a:rPr lang="bn-BD" sz="36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</a:t>
            </a:r>
            <a:r>
              <a:rPr lang="bn-BD" sz="360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দৃ</a:t>
            </a:r>
            <a:r>
              <a:rPr lang="bn-BD" sz="36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</a:t>
            </a:r>
            <a:r>
              <a:rPr lang="bn-BD" sz="3600" u="sng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ও</a:t>
            </a:r>
            <a:r>
              <a:rPr lang="bn-BD" sz="3600" u="sng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বিস</a:t>
            </a:r>
            <a:r>
              <a:rPr lang="bn-BD" sz="36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দৃ</a:t>
            </a:r>
            <a:r>
              <a:rPr lang="bn-BD" sz="3600" u="sng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</a:t>
            </a:r>
            <a:r>
              <a:rPr lang="bn-BD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600" u="sng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পদ</a:t>
            </a:r>
            <a:r>
              <a:rPr lang="bn-BD" sz="360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60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bn-BD" sz="360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600" u="sng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বীজগণিতীয় </a:t>
            </a:r>
            <a:r>
              <a:rPr lang="bn-BD" sz="36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রাশির</a:t>
            </a:r>
            <a:r>
              <a:rPr lang="bn-BD" sz="3600" u="sng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যোগ    </a:t>
            </a:r>
            <a:endParaRPr lang="en-US" sz="3600" u="sng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41" y="428474"/>
            <a:ext cx="1060688" cy="1026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035489" y="524437"/>
            <a:ext cx="4921623" cy="564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37" y="406623"/>
            <a:ext cx="1060688" cy="102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6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000">
              <a:srgbClr val="00B0F0"/>
            </a:gs>
            <a:gs pos="71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777" y="3122206"/>
            <a:ext cx="6880943" cy="547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সদৃশ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বিসদৃশ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4700" y="3670048"/>
            <a:ext cx="6540019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২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সদৃশ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বিসদৃশ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725" y="4211734"/>
            <a:ext cx="595704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৩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 রাশির যোগ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।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082" y="1644592"/>
            <a:ext cx="4038600" cy="858754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6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ঠশেষে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3600" b="1" u="sng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877602" y="378662"/>
            <a:ext cx="7138396" cy="956544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50679"/>
              </a:avLst>
            </a:prstTxWarp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9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rgbClr val="00B0F0">
                <a:alpha val="39000"/>
              </a:srgbClr>
            </a:gs>
            <a:gs pos="77000">
              <a:schemeClr val="bg1">
                <a:alpha val="97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386" y="454247"/>
            <a:ext cx="6264357" cy="2542307"/>
          </a:xfrm>
          <a:prstGeom prst="rect">
            <a:avLst/>
          </a:prstGeom>
          <a:ln w="127000" cmpd="thinThick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16" name="Oval 15"/>
          <p:cNvSpPr/>
          <p:nvPr/>
        </p:nvSpPr>
        <p:spPr>
          <a:xfrm>
            <a:off x="4648480" y="455476"/>
            <a:ext cx="551329" cy="488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916142" y="3311480"/>
            <a:ext cx="517711" cy="470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19" name="Rounded Rectangle 18"/>
          <p:cNvSpPr/>
          <p:nvPr/>
        </p:nvSpPr>
        <p:spPr>
          <a:xfrm rot="2870661">
            <a:off x="6187803" y="730224"/>
            <a:ext cx="1684666" cy="608959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সদৃশ চিত্র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386" y="3330954"/>
            <a:ext cx="6244620" cy="3059905"/>
          </a:xfrm>
          <a:prstGeom prst="rect">
            <a:avLst/>
          </a:prstGeom>
          <a:ln w="117475" cmpd="thickThin">
            <a:solidFill>
              <a:schemeClr val="accent1"/>
            </a:solidFill>
          </a:ln>
        </p:spPr>
      </p:pic>
      <p:sp>
        <p:nvSpPr>
          <p:cNvPr id="20" name="Rounded Rectangle 19"/>
          <p:cNvSpPr/>
          <p:nvPr/>
        </p:nvSpPr>
        <p:spPr>
          <a:xfrm rot="2301728">
            <a:off x="5580475" y="5035912"/>
            <a:ext cx="2095801" cy="608959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বিসদৃশ চিত্র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65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00B0F0">
                <a:alpha val="39000"/>
              </a:srgbClr>
            </a:gs>
            <a:gs pos="83000">
              <a:schemeClr val="bg1">
                <a:alpha val="97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13" y="429465"/>
            <a:ext cx="1609483" cy="2176461"/>
          </a:xfrm>
          <a:prstGeom prst="rect">
            <a:avLst/>
          </a:prstGeom>
          <a:ln w="53975" cmpd="thickThin">
            <a:solidFill>
              <a:srgbClr val="00B0F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845" y="429465"/>
            <a:ext cx="3438442" cy="2176461"/>
          </a:xfrm>
          <a:prstGeom prst="rect">
            <a:avLst/>
          </a:prstGeom>
          <a:ln w="60325" cmpd="thinThick">
            <a:solidFill>
              <a:srgbClr val="0070C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27" y="4023537"/>
            <a:ext cx="1698308" cy="229657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5" name="Left-Right Arrow Callout 14"/>
          <p:cNvSpPr/>
          <p:nvPr/>
        </p:nvSpPr>
        <p:spPr>
          <a:xfrm>
            <a:off x="2292896" y="1368801"/>
            <a:ext cx="2562949" cy="618565"/>
          </a:xfrm>
          <a:prstGeom prst="leftRightArrowCallout">
            <a:avLst>
              <a:gd name="adj1" fmla="val 25000"/>
              <a:gd name="adj2" fmla="val 25000"/>
              <a:gd name="adj3" fmla="val 26315"/>
              <a:gd name="adj4" fmla="val 7225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সদৃশ পদ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/>
          <a:srcRect r="51299"/>
          <a:stretch/>
        </p:blipFill>
        <p:spPr>
          <a:xfrm>
            <a:off x="1463768" y="2831881"/>
            <a:ext cx="2387263" cy="11102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0284" y="4112641"/>
            <a:ext cx="3539461" cy="220747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39" name="Rounded Rectangular Callout 38"/>
          <p:cNvSpPr/>
          <p:nvPr/>
        </p:nvSpPr>
        <p:spPr>
          <a:xfrm>
            <a:off x="2716307" y="429466"/>
            <a:ext cx="672353" cy="525276"/>
          </a:xfrm>
          <a:prstGeom prst="wedgeRoundRectCallout">
            <a:avLst>
              <a:gd name="adj1" fmla="val -108833"/>
              <a:gd name="adj2" fmla="val -6654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2b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3760081" y="406080"/>
            <a:ext cx="672353" cy="525276"/>
          </a:xfrm>
          <a:prstGeom prst="wedgeRoundRectCallout">
            <a:avLst>
              <a:gd name="adj1" fmla="val 105167"/>
              <a:gd name="adj2" fmla="val -9214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Left-Right Arrow Callout 40"/>
          <p:cNvSpPr/>
          <p:nvPr/>
        </p:nvSpPr>
        <p:spPr>
          <a:xfrm>
            <a:off x="2357335" y="5281895"/>
            <a:ext cx="2562949" cy="618565"/>
          </a:xfrm>
          <a:prstGeom prst="leftRightArrowCallout">
            <a:avLst>
              <a:gd name="adj1" fmla="val 25000"/>
              <a:gd name="adj2" fmla="val 25000"/>
              <a:gd name="adj3" fmla="val 26315"/>
              <a:gd name="adj4" fmla="val 7750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বিসদৃশ পদ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ounded Rectangular Callout 41"/>
          <p:cNvSpPr/>
          <p:nvPr/>
        </p:nvSpPr>
        <p:spPr>
          <a:xfrm>
            <a:off x="2780746" y="4342560"/>
            <a:ext cx="672353" cy="525276"/>
          </a:xfrm>
          <a:prstGeom prst="wedgeRoundRectCallout">
            <a:avLst>
              <a:gd name="adj1" fmla="val -108833"/>
              <a:gd name="adj2" fmla="val -6654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2b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3630708" y="4319174"/>
            <a:ext cx="914400" cy="543066"/>
          </a:xfrm>
          <a:prstGeom prst="wedgeRoundRectCallout">
            <a:avLst>
              <a:gd name="adj1" fmla="val 86049"/>
              <a:gd name="adj2" fmla="val -11690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066" y="2615989"/>
            <a:ext cx="2447452" cy="15419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48432"/>
          <a:stretch/>
        </p:blipFill>
        <p:spPr>
          <a:xfrm>
            <a:off x="4047282" y="2832580"/>
            <a:ext cx="2527784" cy="11102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584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rgbClr val="00B0F0"/>
            </a:gs>
            <a:gs pos="75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388" y="363072"/>
            <a:ext cx="8579224" cy="1815882"/>
          </a:xfrm>
          <a:prstGeom prst="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  <a:alpha val="85000"/>
                </a:schemeClr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সাং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খ্যি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সহগে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সদৃশ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অন্যথায় পদগুলো </a:t>
            </a:r>
            <a:r>
              <a:rPr lang="bn-BD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বিসদৃশ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পদ।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যেমন-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530647"/>
              </p:ext>
            </p:extLst>
          </p:nvPr>
        </p:nvGraphicFramePr>
        <p:xfrm>
          <a:off x="806824" y="1922294"/>
          <a:ext cx="7530352" cy="361789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882589"/>
                <a:gridCol w="1882589"/>
                <a:gridCol w="3765174"/>
              </a:tblGrid>
              <a:tr h="940546">
                <a:tc gridSpan="2">
                  <a:txBody>
                    <a:bodyPr/>
                    <a:lstStyle/>
                    <a:p>
                      <a:pPr algn="ctr"/>
                      <a:r>
                        <a:rPr lang="bn-BD" sz="44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সদৃশ</a:t>
                      </a:r>
                      <a:r>
                        <a:rPr lang="bn-BD" sz="4400" b="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পদ </a:t>
                      </a:r>
                      <a:endParaRPr lang="en-US" sz="44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বিসদৃশ</a:t>
                      </a:r>
                      <a:r>
                        <a:rPr lang="bn-BD" sz="4400" b="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পদ </a:t>
                      </a:r>
                      <a:endParaRPr lang="en-US" sz="44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850969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5a , 6a</a:t>
                      </a:r>
                      <a:r>
                        <a:rPr lang="en-US" sz="3600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6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3a², 3a²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6ax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6abx </a:t>
                      </a:r>
                      <a:endParaRPr lang="en-US" sz="36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5834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2abx , </a:t>
                      </a:r>
                      <a:r>
                        <a:rPr lang="en-US" sz="36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3xab</a:t>
                      </a:r>
                      <a:r>
                        <a:rPr lang="en-US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5bxa 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4axy</a:t>
                      </a:r>
                      <a:r>
                        <a:rPr lang="en-US" sz="3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4bxy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40546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3x²yz , -x²yz </a:t>
                      </a:r>
                      <a:endParaRPr lang="en-US" sz="3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3x²yz , </a:t>
                      </a:r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ax²y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42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wrap="square">
        <a:spAutoFit/>
      </a:bodyPr>
      <a:lstStyle>
        <a:defPPr defTabSz="1866900">
          <a:lnSpc>
            <a:spcPct val="90000"/>
          </a:lnSpc>
          <a:spcBef>
            <a:spcPct val="0"/>
          </a:spcBef>
          <a:spcAft>
            <a:spcPct val="35000"/>
          </a:spcAft>
          <a:defRPr sz="320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691</TotalTime>
  <Words>668</Words>
  <Application>Microsoft Office PowerPoint</Application>
  <PresentationFormat>On-screen Show (4:3)</PresentationFormat>
  <Paragraphs>138</Paragraphs>
  <Slides>17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NikoshBAN</vt:lpstr>
      <vt:lpstr>Symbol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LITON</cp:lastModifiedBy>
  <cp:revision>136</cp:revision>
  <dcterms:created xsi:type="dcterms:W3CDTF">2015-03-28T15:57:28Z</dcterms:created>
  <dcterms:modified xsi:type="dcterms:W3CDTF">2016-08-07T05:53:14Z</dcterms:modified>
</cp:coreProperties>
</file>